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8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05FDDB-B0DD-B74E-A36D-9448A4548621}" type="datetime1">
              <a:rPr lang="en-US"/>
              <a:pPr/>
              <a:t>5/4/12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4A08BBC-35DD-6641-9B37-013151B3BD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95055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36F70E0-C430-5449-A9DD-5A3A567FB2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704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802328-BCB8-C343-8C4E-F0443C95AB4D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AF2587-D3F3-2E48-9B04-A85EF0837C52}" type="slidenum">
              <a:rPr lang="en-US"/>
              <a:pPr/>
              <a:t>10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4B3953-F42B-DE4C-958E-8C3FDD628AF3}" type="slidenum">
              <a:rPr lang="en-US"/>
              <a:pPr/>
              <a:t>11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ED38A6-9F26-1B44-A7E4-356F48327D56}" type="slidenum">
              <a:rPr lang="en-US"/>
              <a:pPr/>
              <a:t>2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BFD200-A8E8-DC42-A862-083AE8BA60E0}" type="slidenum">
              <a:rPr lang="en-US"/>
              <a:pPr/>
              <a:t>3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C9011D-5E50-9D42-84BC-8F81AA139880}" type="slidenum">
              <a:rPr lang="en-US"/>
              <a:pPr/>
              <a:t>4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34590-915F-694B-BF70-AFE667A4BC35}" type="slidenum">
              <a:rPr lang="en-US"/>
              <a:pPr/>
              <a:t>5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182010-3454-E645-95B0-C334106E0AA4}" type="slidenum">
              <a:rPr lang="en-US"/>
              <a:pPr/>
              <a:t>6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34B053-2520-404D-9E9A-78BDDAA56DBB}" type="slidenum">
              <a:rPr lang="en-US"/>
              <a:pPr/>
              <a:t>7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C7C63B-33AD-4E4E-ACFB-272AF8052F1D}" type="slidenum">
              <a:rPr lang="en-US"/>
              <a:pPr/>
              <a:t>8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4A4A02-6A25-1D4E-9050-9DD9662E1D0D}" type="slidenum">
              <a:rPr lang="en-US"/>
              <a:pPr/>
              <a:t>9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108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49C071-F9A0-FF49-BD69-7A6FA3D651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27EB8E-BCCE-C14D-9AD9-C52EFF7B8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19E83B-548C-9D42-9255-D29C2A78E3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1FD368-CEAA-2A4B-9C76-D6BF8AE78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6ED04-2A71-5F43-94A4-9C588DB55B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EECC3-DC21-AD4E-96D4-0B0A348D9E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F72CE6-A62A-B243-890B-258D750E50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4211D3-6989-5E4A-AEA4-5C65C8A429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A8E3CE-73B3-664A-B145-EFADB96AEF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91A988-B85F-7F4C-9B10-399206DD8E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B011C-28D8-A542-BCAD-D0609E7100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-107" charset="0"/>
              </a:defRPr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-107" charset="0"/>
              </a:defRPr>
            </a:lvl1pPr>
          </a:lstStyle>
          <a:p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-107" charset="0"/>
              </a:defRPr>
            </a:lvl1pPr>
          </a:lstStyle>
          <a:p>
            <a:fld id="{5DB2753D-FB91-3E48-8BC4-0FBEEE74EE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1" Type="http://schemas.microsoft.com/office/2007/relationships/media" Target="file://localhost/Users/scottthomas/Documents/School/Class%20Pictures/Biology/Biology%201/RNA/translation.mov" TargetMode="External"/><Relationship Id="rId2" Type="http://schemas.openxmlformats.org/officeDocument/2006/relationships/video" Target="file://localhost/Users/scottthomas/Documents/School/Class%20Pictures/Biology/Biology%201/RNA/translation.mov" TargetMode="External"/><Relationship Id="rId3" Type="http://schemas.openxmlformats.org/officeDocument/2006/relationships/slideLayout" Target="../slideLayouts/slideLayout7.xml"/><Relationship Id="rId5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1" Type="http://schemas.microsoft.com/office/2007/relationships/media" Target="file://localhost/Users/scottthomas/Documents/School/Class%20Pictures/Biology/Biology%201/RNA/transcription.mov" TargetMode="External"/><Relationship Id="rId2" Type="http://schemas.openxmlformats.org/officeDocument/2006/relationships/video" Target="file://localhost/Users/scottthomas/Documents/School/Class%20Pictures/Biology/Biology%201/RNA/transcription.mov" TargetMode="External"/><Relationship Id="rId3" Type="http://schemas.openxmlformats.org/officeDocument/2006/relationships/slideLayout" Target="../slideLayouts/slideLayout7.xml"/><Relationship Id="rId5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</a:tabLst>
            </a:pPr>
            <a:r>
              <a:rPr lang="en-US" sz="2000" u="sng">
                <a:latin typeface="Geneva" pitchFamily="-107" charset="0"/>
              </a:rPr>
              <a:t>10-2</a:t>
            </a:r>
            <a:r>
              <a:rPr lang="en-US" sz="2000" u="sng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u="sng">
                <a:latin typeface="Geneva" pitchFamily="-107" charset="0"/>
              </a:rPr>
              <a:t> RNA</a:t>
            </a:r>
            <a:endParaRPr lang="en-US" sz="2000">
              <a:latin typeface="Geneva" pitchFamily="-107" charset="0"/>
            </a:endParaRP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Objectives:  1)  Explain the primary functions of RNA</a:t>
            </a: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2)  Compare the structure of RNA with that of DNA</a:t>
            </a: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3)  Describe the structure &amp; function of each type of RNA</a:t>
            </a:r>
          </a:p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4)  Summarize the process of transcription</a:t>
            </a:r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524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07" charset="0"/>
              </a:rPr>
              <a:t>I.  Structure of RNA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07" charset="0"/>
              </a:rPr>
              <a:t>	A.  What is RNA?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RNA (</a:t>
            </a:r>
            <a:r>
              <a:rPr lang="en-US" sz="2000" dirty="0" err="1">
                <a:latin typeface="Geneva" pitchFamily="-107" charset="0"/>
              </a:rPr>
              <a:t>RiboNucleic</a:t>
            </a:r>
            <a:r>
              <a:rPr lang="en-US" sz="2000" dirty="0">
                <a:latin typeface="Geneva" pitchFamily="-107" charset="0"/>
              </a:rPr>
              <a:t> Acid) is a single strand that is very similar to 	</a:t>
            </a:r>
            <a:r>
              <a:rPr lang="en-US" sz="2000" dirty="0" smtClean="0">
                <a:latin typeface="Geneva" pitchFamily="-107" charset="0"/>
              </a:rPr>
              <a:t>		DNA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What are the differences?</a:t>
            </a:r>
            <a:endParaRPr lang="en-US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30480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sz="2000">
                <a:latin typeface="Geneva" pitchFamily="-107" charset="0"/>
              </a:rPr>
              <a:t>	a.  Instead of the sugar deoxyribose, RNA has the sugar ribose</a:t>
            </a:r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3352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The base thymine is replaced with the base </a:t>
            </a:r>
            <a:r>
              <a:rPr lang="en-US" sz="2000" dirty="0" err="1">
                <a:latin typeface="Geneva" pitchFamily="-107" charset="0"/>
              </a:rPr>
              <a:t>uracil</a:t>
            </a:r>
            <a:r>
              <a:rPr lang="en-US" sz="2000" dirty="0">
                <a:latin typeface="Geneva" pitchFamily="-107" charset="0"/>
              </a:rPr>
              <a:t> (U)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DNA</a:t>
            </a:r>
            <a:r>
              <a:rPr lang="en-US" sz="2000" dirty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>
                <a:latin typeface="Geneva" pitchFamily="-107" charset="0"/>
              </a:rPr>
              <a:t>  A T C G T G T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	  RNA</a:t>
            </a:r>
            <a:r>
              <a:rPr lang="en-US" sz="2000" dirty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>
                <a:latin typeface="Geneva" pitchFamily="-107" charset="0"/>
              </a:rPr>
              <a:t>  A </a:t>
            </a:r>
            <a:r>
              <a:rPr lang="en-US" sz="2000" b="1" dirty="0">
                <a:solidFill>
                  <a:srgbClr val="FFFF00"/>
                </a:solidFill>
                <a:latin typeface="Geneva" pitchFamily="-107" charset="0"/>
              </a:rPr>
              <a:t>U</a:t>
            </a:r>
            <a:r>
              <a:rPr lang="en-US" sz="2000" dirty="0">
                <a:latin typeface="Geneva" pitchFamily="-107" charset="0"/>
              </a:rPr>
              <a:t> C G </a:t>
            </a:r>
            <a:r>
              <a:rPr lang="en-US" sz="2000" b="1" dirty="0">
                <a:solidFill>
                  <a:srgbClr val="FFFF00"/>
                </a:solidFill>
                <a:latin typeface="Geneva" pitchFamily="-107" charset="0"/>
              </a:rPr>
              <a:t>U</a:t>
            </a:r>
            <a:r>
              <a:rPr lang="en-US" sz="2000" dirty="0">
                <a:latin typeface="Geneva" pitchFamily="-107" charset="0"/>
              </a:rPr>
              <a:t> G </a:t>
            </a:r>
            <a:r>
              <a:rPr lang="en-US" sz="2000" b="1" dirty="0">
                <a:solidFill>
                  <a:srgbClr val="FFFF00"/>
                </a:solidFill>
                <a:latin typeface="Geneva" pitchFamily="-107" charset="0"/>
              </a:rPr>
              <a:t>U</a:t>
            </a:r>
            <a:endParaRPr lang="en-US" dirty="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42672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87438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B.  Types of RNA</a:t>
            </a:r>
          </a:p>
          <a:p>
            <a:pPr>
              <a:tabLst>
                <a:tab pos="290513" algn="l"/>
                <a:tab pos="688975" algn="l"/>
                <a:tab pos="1087438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	1.  Messenger RNA (mRNA)</a:t>
            </a:r>
          </a:p>
          <a:p>
            <a:pPr>
              <a:tabLst>
                <a:tab pos="290513" algn="l"/>
                <a:tab pos="688975" algn="l"/>
                <a:tab pos="1087438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		a.  Carries genetic information from DNA in the nucleus to the 				cytoplasm</a:t>
            </a:r>
          </a:p>
          <a:p>
            <a:pPr>
              <a:tabLst>
                <a:tab pos="290513" algn="l"/>
                <a:tab pos="688975" algn="l"/>
                <a:tab pos="1087438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	2.  Transfer RNA (</a:t>
            </a:r>
            <a:r>
              <a:rPr lang="en-US" sz="2000" dirty="0" err="1">
                <a:latin typeface="Geneva" pitchFamily="-107" charset="0"/>
              </a:rPr>
              <a:t>tRNA</a:t>
            </a:r>
            <a:r>
              <a:rPr lang="en-US" sz="2000" dirty="0">
                <a:latin typeface="Geneva" pitchFamily="-107" charset="0"/>
              </a:rPr>
              <a:t>)</a:t>
            </a:r>
          </a:p>
          <a:p>
            <a:pPr>
              <a:tabLst>
                <a:tab pos="290513" algn="l"/>
                <a:tab pos="688975" algn="l"/>
                <a:tab pos="1087438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		a.  Carries AA from the cytoplasm to the mRNA in the 					ribosomes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/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81038" indent="-681038">
              <a:tabLst>
                <a:tab pos="290513" algn="l"/>
                <a:tab pos="742950" algn="l"/>
              </a:tabLst>
            </a:pPr>
            <a:r>
              <a:rPr lang="en-US" sz="2000">
                <a:latin typeface="Geneva" pitchFamily="-107" charset="0"/>
              </a:rPr>
              <a:t>	D.  Ribosomes translate the genetic message and create a string of AA making a protein</a:t>
            </a:r>
            <a:endParaRPr 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8382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-107" charset="0"/>
              </a:rPr>
              <a:t>	2.  Free floating ribosomes will create proteins that stay within the cell</a:t>
            </a:r>
          </a:p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-107" charset="0"/>
              </a:rPr>
              <a:t>	3.  Ribosomes attached to the endoplasmic reticulum will create proteins that leave the cell</a:t>
            </a:r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533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742950" algn="l"/>
              </a:tabLst>
            </a:pPr>
            <a:r>
              <a:rPr lang="en-US" sz="2000"/>
              <a:t>	1.   AA are attached by a type of covalent bond called a peptide bond </a:t>
            </a:r>
          </a:p>
        </p:txBody>
      </p:sp>
      <p:pic>
        <p:nvPicPr>
          <p:cNvPr id="27653" name="Picture 5" descr="transl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2209800"/>
            <a:ext cx="4079875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/Users/scottthomas/Documents/School/Class Pictures/Biology/Biology 1/RNA/translation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" y="387350"/>
            <a:ext cx="7772400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86" fill="hold"/>
                                        <p:tgtEl>
                                          <p:spTgt spid="35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84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8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>
                <a:latin typeface="Geneva" pitchFamily="-107" charset="0"/>
              </a:rPr>
              <a:t>II.  The transfer of genetic information</a:t>
            </a:r>
          </a:p>
          <a:p>
            <a:pPr>
              <a:tabLst>
                <a:tab pos="344488" algn="l"/>
              </a:tabLst>
            </a:pPr>
            <a:r>
              <a:rPr lang="en-US" sz="2000">
                <a:latin typeface="Geneva" pitchFamily="-107" charset="0"/>
              </a:rPr>
              <a:t>	A.  Now that we know what DNA is, what is it used for?</a:t>
            </a:r>
            <a:endParaRPr lang="en-US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609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1.  Gene expression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The use of the genetic info in DNA to make proteins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	1</a:t>
            </a:r>
            <a:r>
              <a:rPr lang="en-US" sz="2000" dirty="0">
                <a:latin typeface="Geneva" pitchFamily="-107" charset="0"/>
              </a:rPr>
              <a:t>.  DNA </a:t>
            </a:r>
            <a:r>
              <a:rPr lang="en-US" sz="2000" dirty="0" err="1">
                <a:latin typeface="Geneva" pitchFamily="-107" charset="0"/>
              </a:rPr>
              <a:t>info</a:t>
            </a:r>
            <a:r>
              <a:rPr lang="en-US" sz="20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 err="1">
                <a:latin typeface="Geneva" pitchFamily="-107" charset="0"/>
              </a:rPr>
              <a:t>Amino</a:t>
            </a:r>
            <a:r>
              <a:rPr lang="en-US" sz="2000" dirty="0">
                <a:latin typeface="Geneva" pitchFamily="-107" charset="0"/>
              </a:rPr>
              <a:t> </a:t>
            </a:r>
            <a:r>
              <a:rPr lang="en-US" sz="2000" dirty="0" err="1">
                <a:latin typeface="Geneva" pitchFamily="-107" charset="0"/>
              </a:rPr>
              <a:t>Acids</a:t>
            </a:r>
            <a:r>
              <a:rPr lang="en-US" sz="20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 err="1">
                <a:latin typeface="Geneva" pitchFamily="-107" charset="0"/>
              </a:rPr>
              <a:t>Proteins</a:t>
            </a:r>
            <a:endParaRPr lang="en-US" dirty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1524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485900" indent="-1485900">
              <a:tabLst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Through gene expression, the info encoded in DNA directs all cellular activities</a:t>
            </a:r>
            <a:endParaRPr lang="en-US" dirty="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21336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c</a:t>
            </a:r>
            <a:r>
              <a:rPr lang="en-US" sz="2000" dirty="0">
                <a:latin typeface="Geneva" pitchFamily="-107" charset="0"/>
              </a:rPr>
              <a:t>.  Takes place in 2 stages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Transcription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	a</a:t>
            </a:r>
            <a:r>
              <a:rPr lang="en-US" sz="2000" dirty="0">
                <a:latin typeface="Geneva" pitchFamily="-107" charset="0"/>
              </a:rPr>
              <a:t>.  An RNA molecule is made using DNA as a template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Translation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	a</a:t>
            </a:r>
            <a:r>
              <a:rPr lang="en-US" sz="2000" dirty="0">
                <a:latin typeface="Geneva" pitchFamily="-107" charset="0"/>
              </a:rPr>
              <a:t>.  Amino Acids (AA) are assembled to create proteins</a:t>
            </a:r>
            <a:endParaRPr lang="en-US" dirty="0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3733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III.  Transcription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A.  The process by which genetic info encoded in DNA is transferred 			to an</a:t>
            </a:r>
            <a:r>
              <a:rPr lang="en-US" sz="2000" dirty="0" smtClean="0">
                <a:latin typeface="Geneva" pitchFamily="-107" charset="0"/>
              </a:rPr>
              <a:t> RNA </a:t>
            </a:r>
            <a:r>
              <a:rPr lang="en-US" sz="2000" dirty="0">
                <a:latin typeface="Geneva" pitchFamily="-107" charset="0"/>
              </a:rPr>
              <a:t>molecule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	1.  WHY?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70" grpId="0"/>
      <p:bldP spid="112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B.  The process</a:t>
            </a:r>
          </a:p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	1.  RNA Polymerase attaches to the DNA molecule</a:t>
            </a:r>
          </a:p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		a.  An enzyme that attaches to the DNA and separates the 				two strands</a:t>
            </a:r>
            <a:endParaRPr lang="en-US"/>
          </a:p>
        </p:txBody>
      </p:sp>
      <p:pic>
        <p:nvPicPr>
          <p:cNvPr id="12296" name="Picture 8" descr="Transcrip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514600"/>
            <a:ext cx="54102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2.  RNA polymerase moves down the DNA strand joining complementary bases between DNA and RNA making a single strand of</a:t>
            </a:r>
            <a:r>
              <a:rPr lang="en-US" sz="2000" dirty="0" smtClean="0">
                <a:latin typeface="Geneva" pitchFamily="-107" charset="0"/>
              </a:rPr>
              <a:t> RNA</a:t>
            </a:r>
            <a:r>
              <a:rPr lang="en-US" dirty="0" smtClean="0">
                <a:latin typeface="Geneva" pitchFamily="-107" charset="0"/>
              </a:rPr>
              <a:t> </a:t>
            </a:r>
            <a:endParaRPr lang="en-US" dirty="0"/>
          </a:p>
        </p:txBody>
      </p:sp>
      <p:pic>
        <p:nvPicPr>
          <p:cNvPr id="13318" name="Picture 6" descr="Transcription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441960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Transcription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800475"/>
            <a:ext cx="44196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5562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5.  The RNA molecule leaves the nucleus and enters the cytoplasm were the second stage begins, Translation</a:t>
            </a:r>
            <a:endParaRPr 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685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4.  The RNA strand drifts free</a:t>
            </a:r>
            <a:endParaRPr lang="en-US" dirty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3.  RNA polymerase detaches from DNA when it reaches </a:t>
            </a:r>
            <a:r>
              <a:rPr lang="en-US" sz="2000" dirty="0" smtClean="0">
                <a:latin typeface="Geneva" pitchFamily="-107" charset="0"/>
              </a:rPr>
              <a:t>the end of a gene</a:t>
            </a:r>
            <a:endParaRPr lang="en-US" sz="2000" dirty="0">
              <a:latin typeface="Geneva" pitchFamily="-107" charset="0"/>
            </a:endParaRPr>
          </a:p>
        </p:txBody>
      </p:sp>
      <p:pic>
        <p:nvPicPr>
          <p:cNvPr id="17413" name="Picture 5" descr="Transcription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524000"/>
            <a:ext cx="4572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/Users/scottthomas/Documents/School/Class Pictures/Biology/Biology 1/RNA/transcription.mov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33400" y="442913"/>
            <a:ext cx="8001000" cy="590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05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>
                <a:latin typeface="Geneva" pitchFamily="-107" charset="0"/>
              </a:rPr>
              <a:t>10-3</a:t>
            </a:r>
            <a:r>
              <a:rPr lang="en-US" sz="2000" u="sng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u="sng">
                <a:latin typeface="Geneva" pitchFamily="-107" charset="0"/>
              </a:rPr>
              <a:t> Protein Synthesis</a:t>
            </a:r>
            <a:endParaRPr 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55813" algn="l"/>
              </a:tabLst>
            </a:pPr>
            <a:r>
              <a:rPr lang="en-US" sz="2000">
                <a:latin typeface="Geneva" pitchFamily="-107" charset="0"/>
              </a:rPr>
              <a:t>Objectives: 	1)  Describe the genetic code</a:t>
            </a: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>
                <a:latin typeface="Geneva" pitchFamily="-107" charset="0"/>
              </a:rPr>
              <a:t>	2)  Distinguish between a codon and an anticodon, and 		state where each is found</a:t>
            </a: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>
                <a:latin typeface="Geneva" pitchFamily="-107" charset="0"/>
              </a:rPr>
              <a:t>	3)  Explain the roles of the start codon and stop codons</a:t>
            </a: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>
                <a:latin typeface="Geneva" pitchFamily="-107" charset="0"/>
              </a:rPr>
              <a:t>	4)  Summarize the process of translation</a:t>
            </a:r>
            <a:endParaRPr lang="en-US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1981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>
                <a:latin typeface="Geneva" pitchFamily="-107" charset="0"/>
              </a:rPr>
              <a:t>I.  The genetic code</a:t>
            </a:r>
          </a:p>
          <a:p>
            <a:pPr>
              <a:tabLst>
                <a:tab pos="290513" algn="l"/>
              </a:tabLst>
            </a:pPr>
            <a:r>
              <a:rPr lang="en-US" sz="2000">
                <a:latin typeface="Geneva" pitchFamily="-107" charset="0"/>
              </a:rPr>
              <a:t>	A.  Converts the language of RNA into the language of proteins</a:t>
            </a:r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2590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-107" charset="0"/>
              </a:rPr>
              <a:t>	1.  The genetic code is the correspondence between nucleotide triplets in DNA and the AA in proteins</a:t>
            </a:r>
            <a:endParaRPr 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0" y="32004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>
                <a:latin typeface="Geneva" pitchFamily="-107" charset="0"/>
              </a:rPr>
              <a:t>	B.  How can the 4 nucleotide bases (U, C, A, G) found in RNA carry instructions to build 20 different AA?</a:t>
            </a:r>
          </a:p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Every 3 nucleotides in RNA code for a particular AA</a:t>
            </a:r>
          </a:p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 smtClean="0">
                <a:latin typeface="Geneva" pitchFamily="-107" charset="0"/>
              </a:rPr>
              <a:t>				a</a:t>
            </a:r>
            <a:r>
              <a:rPr lang="en-US" sz="2000" dirty="0">
                <a:latin typeface="Geneva" pitchFamily="-107" charset="0"/>
              </a:rPr>
              <a:t>.  This triplet is called a </a:t>
            </a:r>
            <a:r>
              <a:rPr lang="en-US" sz="2000" dirty="0" err="1">
                <a:latin typeface="Geneva" pitchFamily="-107" charset="0"/>
              </a:rPr>
              <a:t>codon</a:t>
            </a:r>
            <a:endParaRPr lang="en-US" dirty="0"/>
          </a:p>
        </p:txBody>
      </p:sp>
      <p:pic>
        <p:nvPicPr>
          <p:cNvPr id="21514" name="Picture 10" descr="genetic co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425950"/>
            <a:ext cx="373380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Genetic co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5638800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343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2.  The order of bases in a codon determines which AA will be 		added to a growing protein chain</a:t>
            </a:r>
            <a:endParaRPr 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4953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9025" algn="l"/>
                <a:tab pos="1485900" algn="l"/>
              </a:tabLst>
            </a:pPr>
            <a:r>
              <a:rPr lang="en-US" sz="2000" dirty="0">
                <a:latin typeface="Geneva" pitchFamily="-107" charset="0"/>
              </a:rPr>
              <a:t>	a.  Some triplets do not code for an AA</a:t>
            </a:r>
          </a:p>
          <a:p>
            <a:pPr>
              <a:tabLst>
                <a:tab pos="1089025" algn="l"/>
                <a:tab pos="1485900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These are start or stop </a:t>
            </a:r>
            <a:r>
              <a:rPr lang="en-US" sz="2000" dirty="0" err="1">
                <a:latin typeface="Geneva" pitchFamily="-107" charset="0"/>
              </a:rPr>
              <a:t>codons</a:t>
            </a:r>
            <a:endParaRPr lang="en-US" dirty="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5562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3.  The order of AA will determine the structure and function of a 		protein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23888" indent="-623888">
              <a:tabLst>
                <a:tab pos="290513" algn="l"/>
              </a:tabLst>
            </a:pPr>
            <a:r>
              <a:rPr lang="en-US" sz="2000">
                <a:latin typeface="Geneva" pitchFamily="-107" charset="0"/>
              </a:rPr>
              <a:t>	C.  The genetic code is the same in nearly all organisms, so it is said to be universal</a:t>
            </a:r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609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>
                <a:latin typeface="Geneva" pitchFamily="-107" charset="0"/>
              </a:rPr>
              <a:t>II.  Translation</a:t>
            </a:r>
          </a:p>
          <a:p>
            <a:pPr>
              <a:tabLst>
                <a:tab pos="344488" algn="l"/>
              </a:tabLst>
            </a:pPr>
            <a:r>
              <a:rPr lang="en-US" sz="2000">
                <a:latin typeface="Geneva" pitchFamily="-107" charset="0"/>
              </a:rPr>
              <a:t>	A.  The process by which the genetic message in mRNA is deciphered</a:t>
            </a:r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1828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-107" charset="0"/>
              </a:rPr>
              <a:t>	C.  </a:t>
            </a:r>
            <a:r>
              <a:rPr lang="en-US" sz="2000" dirty="0" err="1">
                <a:latin typeface="Geneva" pitchFamily="-107" charset="0"/>
              </a:rPr>
              <a:t>tRNA</a:t>
            </a:r>
            <a:r>
              <a:rPr lang="en-US" sz="2000" dirty="0">
                <a:latin typeface="Geneva" pitchFamily="-107" charset="0"/>
              </a:rPr>
              <a:t> 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Transports AA floating in the cytoplasm to the ribosomes</a:t>
            </a:r>
            <a:endParaRPr lang="en-US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0" y="2438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2.  Has 2 regions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One region bonds to a specific AA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The other region bears a sequence of bases called an</a:t>
            </a:r>
            <a:r>
              <a:rPr lang="en-US" sz="2000" dirty="0" smtClean="0">
                <a:latin typeface="Geneva" pitchFamily="-107" charset="0"/>
              </a:rPr>
              <a:t> 				</a:t>
            </a:r>
            <a:r>
              <a:rPr lang="en-US" sz="2000" dirty="0" err="1" smtClean="0">
                <a:latin typeface="Geneva" pitchFamily="-107" charset="0"/>
              </a:rPr>
              <a:t>anticodon</a:t>
            </a:r>
            <a:endParaRPr lang="en-US" dirty="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0" y="3733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</a:tabLst>
            </a:pPr>
            <a:r>
              <a:rPr lang="en-US" sz="2000">
                <a:latin typeface="Geneva" pitchFamily="-107" charset="0"/>
              </a:rPr>
              <a:t>	1.  The anticodon is complimentary to the mRNA</a:t>
            </a:r>
            <a:endParaRPr lang="en-US"/>
          </a:p>
        </p:txBody>
      </p:sp>
      <p:pic>
        <p:nvPicPr>
          <p:cNvPr id="25609" name="Picture 9" descr="tR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143375"/>
            <a:ext cx="2819400" cy="2714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0" y="12192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-107" charset="0"/>
              </a:rPr>
              <a:t>	B.  mRNA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Attaches to the ribosomes</a:t>
            </a:r>
            <a:r>
              <a:rPr lang="en-US" dirty="0">
                <a:latin typeface="Geneva" pitchFamily="-107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10" grpId="0"/>
    </p:bldLst>
  </p:timing>
</p:sld>
</file>

<file path=ppt/theme/theme1.xml><?xml version="1.0" encoding="utf-8"?>
<a:theme xmlns:a="http://schemas.openxmlformats.org/drawingml/2006/main" name="Wood">
  <a:themeElements>
    <a:clrScheme name="Wood 2">
      <a:dk1>
        <a:srgbClr val="000000"/>
      </a:dk1>
      <a:lt1>
        <a:srgbClr val="B35A1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D6B5AB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Wood">
      <a:majorFont>
        <a:latin typeface="Times New Roman"/>
        <a:ea typeface="ＭＳ Ｐゴシック"/>
        <a:cs typeface="ＭＳ Ｐゴシック"/>
      </a:majorFont>
      <a:minorFont>
        <a:latin typeface="Times New Roman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Wood 1">
        <a:dk1>
          <a:srgbClr val="000000"/>
        </a:dk1>
        <a:lt1>
          <a:srgbClr val="B35A1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6B5AB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2">
        <a:dk1>
          <a:srgbClr val="000000"/>
        </a:dk1>
        <a:lt1>
          <a:srgbClr val="B35A1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D6B5AB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3">
        <a:dk1>
          <a:srgbClr val="000000"/>
        </a:dk1>
        <a:lt1>
          <a:srgbClr val="B35A1F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D6B5AB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2004:Templates:Presentations:Designs:Wood</Template>
  <TotalTime>431</TotalTime>
  <Words>57</Words>
  <Application>Microsoft Macintosh PowerPoint</Application>
  <PresentationFormat>On-screen Show (4:3)</PresentationFormat>
  <Paragraphs>80</Paragraphs>
  <Slides>11</Slides>
  <Notes>11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Wood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10</cp:revision>
  <dcterms:created xsi:type="dcterms:W3CDTF">2011-01-12T01:43:49Z</dcterms:created>
  <dcterms:modified xsi:type="dcterms:W3CDTF">2012-05-04T18:02:47Z</dcterms:modified>
</cp:coreProperties>
</file>